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28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67" r:id="rId3"/>
    <p:sldId id="263" r:id="rId4"/>
    <p:sldId id="264" r:id="rId5"/>
    <p:sldId id="261" r:id="rId6"/>
    <p:sldId id="266" r:id="rId7"/>
    <p:sldId id="262" r:id="rId8"/>
    <p:sldId id="268" r:id="rId9"/>
    <p:sldId id="274" r:id="rId10"/>
    <p:sldId id="273" r:id="rId11"/>
    <p:sldId id="277" r:id="rId12"/>
    <p:sldId id="276" r:id="rId13"/>
    <p:sldId id="282" r:id="rId14"/>
    <p:sldId id="283" r:id="rId15"/>
    <p:sldId id="278" r:id="rId16"/>
    <p:sldId id="280" r:id="rId17"/>
    <p:sldId id="279" r:id="rId18"/>
    <p:sldId id="281" r:id="rId19"/>
    <p:sldId id="284" r:id="rId20"/>
    <p:sldId id="286" r:id="rId21"/>
    <p:sldId id="272" r:id="rId22"/>
    <p:sldId id="259" r:id="rId23"/>
    <p:sldId id="256" r:id="rId24"/>
    <p:sldId id="258" r:id="rId25"/>
    <p:sldId id="257" r:id="rId26"/>
    <p:sldId id="260" r:id="rId27"/>
    <p:sldId id="269" r:id="rId28"/>
    <p:sldId id="270" r:id="rId29"/>
    <p:sldId id="271" r:id="rId30"/>
    <p:sldId id="287" r:id="rId31"/>
    <p:sldId id="290" r:id="rId32"/>
    <p:sldId id="289" r:id="rId33"/>
    <p:sldId id="292" r:id="rId34"/>
    <p:sldId id="291" r:id="rId35"/>
    <p:sldId id="288" r:id="rId3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0FF"/>
    <a:srgbClr val="00F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32"/>
    <p:restoredTop sz="94651"/>
  </p:normalViewPr>
  <p:slideViewPr>
    <p:cSldViewPr snapToGrid="0" snapToObjects="1">
      <p:cViewPr varScale="1">
        <p:scale>
          <a:sx n="105" d="100"/>
          <a:sy n="105" d="100"/>
        </p:scale>
        <p:origin x="56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DBD875-1DF8-A04A-A0F9-32810207BB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C9089DF-448A-CA40-A119-C2E44E9773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2B97A19-8ADC-1040-B597-35DBB63A2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D7411-5FF8-6B48-89A3-5AD473184D26}" type="datetimeFigureOut">
              <a:rPr lang="pt-BR" smtClean="0"/>
              <a:t>28/11/2019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18EA853-DC26-6848-9B36-D94AB5C43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BD0BB6F-98C2-AA4B-BD38-40C877A09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2C058-378C-0242-9D70-FF511F45B6B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0147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17BD33-8596-8A40-875E-14822E1E7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766FBEC-4EB3-6941-845A-A95B031830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7BCB979-351B-D24B-B6BA-9F9C31B7A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D7411-5FF8-6B48-89A3-5AD473184D26}" type="datetimeFigureOut">
              <a:rPr lang="pt-BR" smtClean="0"/>
              <a:t>28/11/2019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33FC233-7DF0-A046-A785-A2DE1EBAC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028CE8A-02BC-B344-94CB-714A1D9FE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2C058-378C-0242-9D70-FF511F45B6B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2329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6DC51BE-4F1E-324E-91D5-04350CCDBE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D131535-A3FE-344D-83F0-9F88F3599B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4962773-02D0-D746-9EC6-893685168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D7411-5FF8-6B48-89A3-5AD473184D26}" type="datetimeFigureOut">
              <a:rPr lang="pt-BR" smtClean="0"/>
              <a:t>28/11/2019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4C55B8F-2DF5-F448-BF8B-2BBC6E62F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E4E83D7-860E-E648-9687-A01AE6F66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2C058-378C-0242-9D70-FF511F45B6B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5729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0F2AC6-436B-AB4F-A4D6-2A56BEF85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C573A8A-2DBE-9945-A15F-5BE75AFB6D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8515A0B-DC7E-9442-A003-F80EC3FE2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D7411-5FF8-6B48-89A3-5AD473184D26}" type="datetimeFigureOut">
              <a:rPr lang="pt-BR" smtClean="0"/>
              <a:t>28/11/2019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522410A-A83A-214B-B2BF-E03A6AA13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06483E1-0134-124A-8AC0-AFCEE214C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2C058-378C-0242-9D70-FF511F45B6B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2844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F18E43-D687-8040-AC0F-0DE2A2FE6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659D8C5-4E18-E342-BA6B-42F1511DF0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63226C9-0EC6-ED42-AD76-1FBBAC646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D7411-5FF8-6B48-89A3-5AD473184D26}" type="datetimeFigureOut">
              <a:rPr lang="pt-BR" smtClean="0"/>
              <a:t>28/11/2019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41FD1F0-277D-B542-8EE2-758745D50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9466F26-07C8-6644-B07B-B17280C6E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2C058-378C-0242-9D70-FF511F45B6B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4980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201A2B-5F53-1848-BD26-3942AAB89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D6DBEDB-1A77-1D44-AFF5-F57AB085D5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2016DB1-4B11-3E4D-A2A8-CCCE174A57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6855910-ECF3-9146-95CD-9DB5AF027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D7411-5FF8-6B48-89A3-5AD473184D26}" type="datetimeFigureOut">
              <a:rPr lang="pt-BR" smtClean="0"/>
              <a:t>28/11/2019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2F3D19A-8B43-7744-B607-CAB8EC0B6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29517A2-2786-F546-A626-35547314E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2C058-378C-0242-9D70-FF511F45B6B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9221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E0D69D-AFA6-6242-9AB1-352F466D9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D15E873-895A-D54E-A095-9AE74B49CB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6D0AF83-67CF-5C4F-B138-E6B6D0E835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7787677-BB59-DC4C-92B2-197A31FEB0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0153203-AF36-B544-8989-5809CE1B71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A5DA0A0E-91CC-6C41-8E6C-A8010322A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D7411-5FF8-6B48-89A3-5AD473184D26}" type="datetimeFigureOut">
              <a:rPr lang="pt-BR" smtClean="0"/>
              <a:t>28/11/2019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9FAF2CFC-A2F7-A341-A118-84EFCC86A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AC56917-4D10-C64F-B087-431E7C6C3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2C058-378C-0242-9D70-FF511F45B6B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5968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8398A7-BECD-E844-88E3-B19B06A18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E215E69-1282-FF48-8585-3B38C5E57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D7411-5FF8-6B48-89A3-5AD473184D26}" type="datetimeFigureOut">
              <a:rPr lang="pt-BR" smtClean="0"/>
              <a:t>28/11/2019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4E9103F-923F-3C49-AFDA-3B02D93D5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CA33E78-592F-5A49-8C9C-E490C9DEA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2C058-378C-0242-9D70-FF511F45B6B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0254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A1C785A8-870C-434F-B554-1CCFD5933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D7411-5FF8-6B48-89A3-5AD473184D26}" type="datetimeFigureOut">
              <a:rPr lang="pt-BR" smtClean="0"/>
              <a:t>28/11/2019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DB107CCF-816F-484E-AF1F-FC7844E29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3426449-22D4-744F-BAA8-5FC3CB058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2C058-378C-0242-9D70-FF511F45B6B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5193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152FAF-2C04-CD41-A970-0086BFD72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A8E0248-7250-8440-ABBE-1B6E3C709E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C68876C-67C3-5144-AF9F-E1F1DA0525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3FBE20E-289C-1542-871D-8EE70546B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D7411-5FF8-6B48-89A3-5AD473184D26}" type="datetimeFigureOut">
              <a:rPr lang="pt-BR" smtClean="0"/>
              <a:t>28/11/2019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F5237E7-1B00-FC4B-827D-A0DACA1B3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DACE22E-E540-9242-B95C-012E2085F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2C058-378C-0242-9D70-FF511F45B6B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523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601D3B-6BBD-5545-A4A4-44C55CFE4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D44BD553-9FEC-0A48-BE2C-50A5587BFD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7216973-6AF2-9343-82AF-7233296AAB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26EE4C0-D80E-184B-BCFB-C0BC29558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D7411-5FF8-6B48-89A3-5AD473184D26}" type="datetimeFigureOut">
              <a:rPr lang="pt-BR" smtClean="0"/>
              <a:t>28/11/2019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29707BF-A44A-3F45-A650-B6AC7759B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51C7E11-4287-E647-BF2A-5A2C70ACD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2C058-378C-0242-9D70-FF511F45B6B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8805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102B3B3-99B3-2842-AF85-6A3DADD09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AF77F45-FE08-9140-9585-B4137EA253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A4B28FB-5046-4349-9312-AFAF735B87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5D7411-5FF8-6B48-89A3-5AD473184D26}" type="datetimeFigureOut">
              <a:rPr lang="pt-BR" smtClean="0"/>
              <a:t>28/11/2019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367B0A4-1C73-B448-A7AC-39074B2FDF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1A4D212-2385-2144-AE2B-BC76BDDC88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2C058-378C-0242-9D70-FF511F45B6B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8711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29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g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g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g"/><Relationship Id="rId4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g"/><Relationship Id="rId4" Type="http://schemas.openxmlformats.org/officeDocument/2006/relationships/image" Target="../media/image32.jp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19" t="9066" r="1157" b="15200"/>
          <a:stretch/>
        </p:blipFill>
        <p:spPr>
          <a:xfrm>
            <a:off x="4791456" y="3658"/>
            <a:ext cx="7400544" cy="685434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19" t="9066" r="46927" b="15200"/>
          <a:stretch/>
        </p:blipFill>
        <p:spPr>
          <a:xfrm>
            <a:off x="2676144" y="3658"/>
            <a:ext cx="2590800" cy="6854342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19" t="9066" r="46927" b="15200"/>
          <a:stretch/>
        </p:blipFill>
        <p:spPr>
          <a:xfrm>
            <a:off x="-62294" y="3658"/>
            <a:ext cx="7315200" cy="6854342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416337" y="517908"/>
            <a:ext cx="970121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0" dirty="0"/>
              <a:t>Acessos </a:t>
            </a:r>
            <a:r>
              <a:rPr lang="pt-BR" sz="12000" dirty="0" err="1"/>
              <a:t>Ecoguiados</a:t>
            </a:r>
            <a:endParaRPr lang="pt-BR" sz="120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5336953" y="6072188"/>
            <a:ext cx="3154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/>
              <a:t>Juliana </a:t>
            </a:r>
            <a:r>
              <a:rPr lang="pt-BR" sz="3600" dirty="0"/>
              <a:t>Puggina</a:t>
            </a:r>
            <a:endParaRPr lang="pt-BR" sz="3000" dirty="0"/>
          </a:p>
        </p:txBody>
      </p:sp>
      <p:pic>
        <p:nvPicPr>
          <p:cNvPr id="10" name="Picture 9" descr="A picture containing object&#10;&#10;Description automatically generated">
            <a:extLst>
              <a:ext uri="{FF2B5EF4-FFF2-40B4-BE49-F238E27FC236}">
                <a16:creationId xmlns:a16="http://schemas.microsoft.com/office/drawing/2014/main" id="{C8080A9D-2CEB-6843-A83B-0859503A01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63" y="4817810"/>
            <a:ext cx="1972642" cy="1850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4050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E13F75-064E-AA43-A097-99E9B17A9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Quarto Passo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FB2A36C-E049-8F4A-A936-B404341B5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6793"/>
            <a:ext cx="10515600" cy="4351338"/>
          </a:xfrm>
        </p:spPr>
        <p:txBody>
          <a:bodyPr/>
          <a:lstStyle/>
          <a:p>
            <a:r>
              <a:rPr lang="pt-BR" dirty="0"/>
              <a:t>Qual a forma mais confortável de puncionar?</a:t>
            </a:r>
          </a:p>
          <a:p>
            <a:pPr marL="0" indent="0">
              <a:buNone/>
            </a:pPr>
            <a:endParaRPr lang="pt-BR" dirty="0"/>
          </a:p>
          <a:p>
            <a:pPr>
              <a:buFontTx/>
              <a:buChar char="-"/>
            </a:pPr>
            <a:r>
              <a:rPr lang="pt-BR" dirty="0"/>
              <a:t>Posicionar a tela do ultrassom de frente para você</a:t>
            </a:r>
          </a:p>
          <a:p>
            <a:pPr>
              <a:buFontTx/>
              <a:buChar char="-"/>
            </a:pPr>
            <a:r>
              <a:rPr lang="pt-BR" dirty="0"/>
              <a:t>Puncionar com sua mão dominante </a:t>
            </a:r>
          </a:p>
          <a:p>
            <a:pPr>
              <a:buFontTx/>
              <a:buChar char="-"/>
            </a:pPr>
            <a:r>
              <a:rPr lang="pt-BR" dirty="0"/>
              <a:t>Segurar o transdutor com sua mão não dominante</a:t>
            </a:r>
          </a:p>
          <a:p>
            <a:pPr>
              <a:buFontTx/>
              <a:buChar char="-"/>
            </a:pPr>
            <a:r>
              <a:rPr lang="pt-BR" dirty="0"/>
              <a:t>Centralizar a imagem do vaso na tela</a:t>
            </a:r>
          </a:p>
          <a:p>
            <a:pPr>
              <a:buFontTx/>
              <a:buChar char="-"/>
            </a:pPr>
            <a:r>
              <a:rPr lang="pt-BR" dirty="0"/>
              <a:t>Apoiar muito bem a mão do ultrassom - imobilidade</a:t>
            </a:r>
          </a:p>
          <a:p>
            <a:pPr>
              <a:buFontTx/>
              <a:buChar char="-"/>
            </a:pPr>
            <a:r>
              <a:rPr lang="pt-BR" dirty="0"/>
              <a:t>Olhar para o transdutor e não para a tela na hora de puncionar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504825"/>
            <a:ext cx="3810000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268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 rot="16200000">
            <a:off x="3829052" y="146897"/>
            <a:ext cx="2993230" cy="63222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3900488" y="357188"/>
            <a:ext cx="2128837" cy="107156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/>
              <a:t>US</a:t>
            </a:r>
          </a:p>
        </p:txBody>
      </p:sp>
      <p:sp>
        <p:nvSpPr>
          <p:cNvPr id="4" name="Oval 3"/>
          <p:cNvSpPr/>
          <p:nvPr/>
        </p:nvSpPr>
        <p:spPr>
          <a:xfrm>
            <a:off x="6218564" y="5012328"/>
            <a:ext cx="1102566" cy="10718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500" dirty="0"/>
              <a:t>VC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84099" y="1084049"/>
            <a:ext cx="7090201" cy="4457701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8486776" y="357188"/>
            <a:ext cx="3526781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dirty="0"/>
              <a:t>Destro</a:t>
            </a:r>
          </a:p>
          <a:p>
            <a:r>
              <a:rPr lang="pt-BR" sz="2500" dirty="0"/>
              <a:t>Membro inferior/superior</a:t>
            </a:r>
          </a:p>
          <a:p>
            <a:r>
              <a:rPr lang="pt-BR" sz="2500" dirty="0"/>
              <a:t>Direção cranial</a:t>
            </a:r>
          </a:p>
        </p:txBody>
      </p:sp>
    </p:spTree>
    <p:extLst>
      <p:ext uri="{BB962C8B-B14F-4D97-AF65-F5344CB8AC3E}">
        <p14:creationId xmlns:p14="http://schemas.microsoft.com/office/powerpoint/2010/main" val="38300979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 rot="16200000">
            <a:off x="3829052" y="146897"/>
            <a:ext cx="2993230" cy="63222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3365136" y="5025459"/>
            <a:ext cx="2128837" cy="107156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/>
              <a:t>US</a:t>
            </a:r>
          </a:p>
        </p:txBody>
      </p:sp>
      <p:sp>
        <p:nvSpPr>
          <p:cNvPr id="4" name="Oval 3"/>
          <p:cNvSpPr/>
          <p:nvPr/>
        </p:nvSpPr>
        <p:spPr>
          <a:xfrm>
            <a:off x="6226139" y="518704"/>
            <a:ext cx="1102566" cy="10718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500" dirty="0"/>
              <a:t>VC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780566" y="1079154"/>
            <a:ext cx="7090201" cy="4457701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8486776" y="357188"/>
            <a:ext cx="3526781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dirty="0"/>
              <a:t>Canhoto</a:t>
            </a:r>
          </a:p>
          <a:p>
            <a:r>
              <a:rPr lang="pt-BR" sz="2500" dirty="0"/>
              <a:t>Membro inferior/superior</a:t>
            </a:r>
          </a:p>
          <a:p>
            <a:r>
              <a:rPr lang="pt-BR" sz="2500" dirty="0"/>
              <a:t>Direção cranial</a:t>
            </a:r>
          </a:p>
        </p:txBody>
      </p:sp>
    </p:spTree>
    <p:extLst>
      <p:ext uri="{BB962C8B-B14F-4D97-AF65-F5344CB8AC3E}">
        <p14:creationId xmlns:p14="http://schemas.microsoft.com/office/powerpoint/2010/main" val="40137723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 rot="16200000">
            <a:off x="3829052" y="146897"/>
            <a:ext cx="2993230" cy="63222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5496188" y="5012328"/>
            <a:ext cx="2128837" cy="107156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/>
              <a:t>US</a:t>
            </a:r>
          </a:p>
        </p:txBody>
      </p:sp>
      <p:sp>
        <p:nvSpPr>
          <p:cNvPr id="4" name="Oval 3"/>
          <p:cNvSpPr/>
          <p:nvPr/>
        </p:nvSpPr>
        <p:spPr>
          <a:xfrm>
            <a:off x="3365136" y="478087"/>
            <a:ext cx="1102566" cy="10718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500" dirty="0"/>
              <a:t>VC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65942" y="935621"/>
            <a:ext cx="7090201" cy="4457701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8486776" y="357188"/>
            <a:ext cx="3526781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dirty="0"/>
              <a:t>Destro</a:t>
            </a:r>
          </a:p>
          <a:p>
            <a:r>
              <a:rPr lang="pt-BR" sz="2500" dirty="0"/>
              <a:t>Membro inferior</a:t>
            </a:r>
          </a:p>
          <a:p>
            <a:r>
              <a:rPr lang="pt-BR" sz="2500" dirty="0"/>
              <a:t>Direção caudal</a:t>
            </a:r>
          </a:p>
        </p:txBody>
      </p:sp>
    </p:spTree>
    <p:extLst>
      <p:ext uri="{BB962C8B-B14F-4D97-AF65-F5344CB8AC3E}">
        <p14:creationId xmlns:p14="http://schemas.microsoft.com/office/powerpoint/2010/main" val="27090707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 rot="16200000">
            <a:off x="3829052" y="146897"/>
            <a:ext cx="2993230" cy="63222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5984035" y="466977"/>
            <a:ext cx="2128837" cy="107156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/>
              <a:t>US</a:t>
            </a:r>
          </a:p>
        </p:txBody>
      </p:sp>
      <p:sp>
        <p:nvSpPr>
          <p:cNvPr id="4" name="Oval 3"/>
          <p:cNvSpPr/>
          <p:nvPr/>
        </p:nvSpPr>
        <p:spPr>
          <a:xfrm>
            <a:off x="5287519" y="4977521"/>
            <a:ext cx="1102566" cy="10718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500" dirty="0"/>
              <a:t>VC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780566" y="1079154"/>
            <a:ext cx="7090201" cy="4457701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8486776" y="357188"/>
            <a:ext cx="3526781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dirty="0"/>
              <a:t>Canhoto</a:t>
            </a:r>
          </a:p>
          <a:p>
            <a:r>
              <a:rPr lang="pt-BR" sz="2500" dirty="0"/>
              <a:t>Membro inferior</a:t>
            </a:r>
          </a:p>
          <a:p>
            <a:r>
              <a:rPr lang="pt-BR" sz="2500" dirty="0"/>
              <a:t>Direção caudal</a:t>
            </a:r>
          </a:p>
        </p:txBody>
      </p:sp>
    </p:spTree>
    <p:extLst>
      <p:ext uri="{BB962C8B-B14F-4D97-AF65-F5344CB8AC3E}">
        <p14:creationId xmlns:p14="http://schemas.microsoft.com/office/powerpoint/2010/main" val="9896823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 rot="16200000">
            <a:off x="3829052" y="146897"/>
            <a:ext cx="2993230" cy="63222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2587968" y="5036630"/>
            <a:ext cx="2128837" cy="107156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/>
              <a:t>US</a:t>
            </a:r>
          </a:p>
        </p:txBody>
      </p:sp>
      <p:sp>
        <p:nvSpPr>
          <p:cNvPr id="4" name="Oval 3"/>
          <p:cNvSpPr/>
          <p:nvPr/>
        </p:nvSpPr>
        <p:spPr>
          <a:xfrm>
            <a:off x="2942514" y="507533"/>
            <a:ext cx="1102566" cy="10718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500" dirty="0"/>
              <a:t>VC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04103" y="1084049"/>
            <a:ext cx="7090201" cy="4457701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8486776" y="357188"/>
            <a:ext cx="352678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dirty="0"/>
              <a:t>Jugular/Subclávia E</a:t>
            </a:r>
          </a:p>
          <a:p>
            <a:r>
              <a:rPr lang="pt-BR" sz="2500" dirty="0"/>
              <a:t>Abordagem lateral</a:t>
            </a:r>
          </a:p>
        </p:txBody>
      </p:sp>
    </p:spTree>
    <p:extLst>
      <p:ext uri="{BB962C8B-B14F-4D97-AF65-F5344CB8AC3E}">
        <p14:creationId xmlns:p14="http://schemas.microsoft.com/office/powerpoint/2010/main" val="3045961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 rot="16200000">
            <a:off x="3829052" y="146897"/>
            <a:ext cx="2993230" cy="63222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04103" y="1084049"/>
            <a:ext cx="7090201" cy="4457701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2720352" y="443614"/>
            <a:ext cx="2128837" cy="107156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/>
              <a:t>US</a:t>
            </a:r>
          </a:p>
        </p:txBody>
      </p:sp>
      <p:sp>
        <p:nvSpPr>
          <p:cNvPr id="4" name="Oval 3"/>
          <p:cNvSpPr/>
          <p:nvPr/>
        </p:nvSpPr>
        <p:spPr>
          <a:xfrm>
            <a:off x="2916306" y="5100835"/>
            <a:ext cx="1102566" cy="10718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500" dirty="0"/>
              <a:t>VC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8486776" y="357188"/>
            <a:ext cx="352678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dirty="0"/>
              <a:t>Jugular/Subclávia </a:t>
            </a:r>
            <a:r>
              <a:rPr lang="pt-BR" sz="2500" dirty="0" err="1"/>
              <a:t>D</a:t>
            </a:r>
            <a:endParaRPr lang="pt-BR" sz="2500" dirty="0"/>
          </a:p>
          <a:p>
            <a:r>
              <a:rPr lang="pt-BR" sz="2500" dirty="0"/>
              <a:t>Abordagem lateral</a:t>
            </a:r>
          </a:p>
        </p:txBody>
      </p:sp>
    </p:spTree>
    <p:extLst>
      <p:ext uri="{BB962C8B-B14F-4D97-AF65-F5344CB8AC3E}">
        <p14:creationId xmlns:p14="http://schemas.microsoft.com/office/powerpoint/2010/main" val="33399300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 rot="16200000">
            <a:off x="3829052" y="682821"/>
            <a:ext cx="2993230" cy="63222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/>
          <p:cNvSpPr/>
          <p:nvPr/>
        </p:nvSpPr>
        <p:spPr>
          <a:xfrm rot="5400000">
            <a:off x="3209760" y="647901"/>
            <a:ext cx="2128837" cy="107156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/>
              <a:t>US</a:t>
            </a:r>
          </a:p>
        </p:txBody>
      </p:sp>
      <p:sp>
        <p:nvSpPr>
          <p:cNvPr id="4" name="Oval 3"/>
          <p:cNvSpPr/>
          <p:nvPr/>
        </p:nvSpPr>
        <p:spPr>
          <a:xfrm>
            <a:off x="795742" y="2248101"/>
            <a:ext cx="1102566" cy="10718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500" dirty="0"/>
              <a:t>VC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28130" y="1475538"/>
            <a:ext cx="7090201" cy="4457701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8486776" y="357188"/>
            <a:ext cx="352678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dirty="0"/>
              <a:t>Jugular E</a:t>
            </a:r>
          </a:p>
          <a:p>
            <a:r>
              <a:rPr lang="pt-BR" sz="2500" dirty="0"/>
              <a:t>Abordagem </a:t>
            </a:r>
            <a:r>
              <a:rPr lang="pt-BR" sz="2500" dirty="0" err="1"/>
              <a:t>crânio-caudal</a:t>
            </a:r>
            <a:endParaRPr lang="pt-BR" sz="2500" dirty="0"/>
          </a:p>
        </p:txBody>
      </p:sp>
    </p:spTree>
    <p:extLst>
      <p:ext uri="{BB962C8B-B14F-4D97-AF65-F5344CB8AC3E}">
        <p14:creationId xmlns:p14="http://schemas.microsoft.com/office/powerpoint/2010/main" val="11952814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 rot="16200000">
            <a:off x="3829052" y="-377084"/>
            <a:ext cx="2993230" cy="63222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36690" y="555173"/>
            <a:ext cx="7090201" cy="4457701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 rot="5400000">
            <a:off x="2862288" y="5073598"/>
            <a:ext cx="2128837" cy="107156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/>
              <a:t>US</a:t>
            </a:r>
          </a:p>
        </p:txBody>
      </p:sp>
      <p:sp>
        <p:nvSpPr>
          <p:cNvPr id="4" name="Oval 3"/>
          <p:cNvSpPr/>
          <p:nvPr/>
        </p:nvSpPr>
        <p:spPr>
          <a:xfrm>
            <a:off x="804900" y="3052773"/>
            <a:ext cx="1102566" cy="10718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500" dirty="0"/>
              <a:t>VC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8486776" y="357188"/>
            <a:ext cx="352678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dirty="0"/>
              <a:t>Jugular </a:t>
            </a:r>
            <a:r>
              <a:rPr lang="pt-BR" sz="2500" dirty="0" err="1"/>
              <a:t>D</a:t>
            </a:r>
            <a:endParaRPr lang="pt-BR" sz="2500" dirty="0"/>
          </a:p>
          <a:p>
            <a:r>
              <a:rPr lang="pt-BR" sz="2500" dirty="0"/>
              <a:t>Abordagem </a:t>
            </a:r>
            <a:r>
              <a:rPr lang="pt-BR" sz="2500" dirty="0" err="1"/>
              <a:t>crânio-caudal</a:t>
            </a:r>
            <a:endParaRPr lang="pt-BR" sz="2500" dirty="0"/>
          </a:p>
        </p:txBody>
      </p:sp>
    </p:spTree>
    <p:extLst>
      <p:ext uri="{BB962C8B-B14F-4D97-AF65-F5344CB8AC3E}">
        <p14:creationId xmlns:p14="http://schemas.microsoft.com/office/powerpoint/2010/main" val="33295156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23240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500938" y="3786188"/>
            <a:ext cx="4706754" cy="3132131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160384" y="5352253"/>
            <a:ext cx="718017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dirty="0"/>
              <a:t>Apoie bem a sua mão!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1512" y="5352253"/>
            <a:ext cx="1208087" cy="1208087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4902" y="85728"/>
            <a:ext cx="1994697" cy="199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49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E71C0FE-B786-8E4E-84E7-B3F0ACAA19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Lágrima 3">
            <a:extLst>
              <a:ext uri="{FF2B5EF4-FFF2-40B4-BE49-F238E27FC236}">
                <a16:creationId xmlns:a16="http://schemas.microsoft.com/office/drawing/2014/main" id="{0231E4C4-7E09-0C40-B6F7-34F41C58A16E}"/>
              </a:ext>
            </a:extLst>
          </p:cNvPr>
          <p:cNvSpPr/>
          <p:nvPr/>
        </p:nvSpPr>
        <p:spPr>
          <a:xfrm rot="11404685">
            <a:off x="5920677" y="227511"/>
            <a:ext cx="4176585" cy="3061435"/>
          </a:xfrm>
          <a:prstGeom prst="teardrop">
            <a:avLst>
              <a:gd name="adj" fmla="val 1373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oi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19D4AC7-94CB-F44C-BB62-7E26FC51D97C}"/>
              </a:ext>
            </a:extLst>
          </p:cNvPr>
          <p:cNvSpPr txBox="1"/>
          <p:nvPr/>
        </p:nvSpPr>
        <p:spPr>
          <a:xfrm>
            <a:off x="5937281" y="604066"/>
            <a:ext cx="3886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Alô, Dr. Vascular?</a:t>
            </a:r>
          </a:p>
          <a:p>
            <a:pPr algn="ctr"/>
            <a:r>
              <a:rPr lang="pt-BR" dirty="0"/>
              <a:t>Aqui é a Enfermeira Josefina da UTI.</a:t>
            </a:r>
          </a:p>
          <a:p>
            <a:pPr algn="ctr"/>
            <a:r>
              <a:rPr lang="pt-BR" dirty="0"/>
              <a:t>Estamos precisando do senhor para passar um cateter.</a:t>
            </a:r>
          </a:p>
          <a:p>
            <a:pPr algn="ctr"/>
            <a:r>
              <a:rPr lang="pt-BR" dirty="0"/>
              <a:t>Tá </a:t>
            </a:r>
            <a:r>
              <a:rPr lang="pt-BR" dirty="0" err="1"/>
              <a:t>super</a:t>
            </a:r>
            <a:r>
              <a:rPr lang="pt-BR" dirty="0"/>
              <a:t> difícil... O plantonista já tentou 4 vezes e não conseguiu.</a:t>
            </a:r>
          </a:p>
          <a:p>
            <a:pPr algn="ctr"/>
            <a:r>
              <a:rPr lang="pt-BR" dirty="0"/>
              <a:t>Já separamos o ultrassom para o senhor fazer uma punção guiada</a:t>
            </a:r>
          </a:p>
        </p:txBody>
      </p:sp>
    </p:spTree>
    <p:extLst>
      <p:ext uri="{BB962C8B-B14F-4D97-AF65-F5344CB8AC3E}">
        <p14:creationId xmlns:p14="http://schemas.microsoft.com/office/powerpoint/2010/main" val="1259755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ilindro 3">
            <a:extLst>
              <a:ext uri="{FF2B5EF4-FFF2-40B4-BE49-F238E27FC236}">
                <a16:creationId xmlns:a16="http://schemas.microsoft.com/office/drawing/2014/main" id="{DF6236C3-AD6B-0040-9413-E9B9A7101D05}"/>
              </a:ext>
            </a:extLst>
          </p:cNvPr>
          <p:cNvSpPr/>
          <p:nvPr/>
        </p:nvSpPr>
        <p:spPr>
          <a:xfrm rot="5400000">
            <a:off x="5386125" y="490272"/>
            <a:ext cx="1557866" cy="1087279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DC9955EB-941A-2F4A-AE39-4ABEADD7DD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35466" y="-172505"/>
            <a:ext cx="5249333" cy="5249333"/>
          </a:xfrm>
          <a:prstGeom prst="rect">
            <a:avLst/>
          </a:prstGeom>
        </p:spPr>
      </p:pic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B3D4A9C7-04B7-6749-9C02-5A094B62AEE2}"/>
              </a:ext>
            </a:extLst>
          </p:cNvPr>
          <p:cNvCxnSpPr/>
          <p:nvPr/>
        </p:nvCxnSpPr>
        <p:spPr>
          <a:xfrm>
            <a:off x="135467" y="4792137"/>
            <a:ext cx="11836400" cy="0"/>
          </a:xfrm>
          <a:prstGeom prst="line">
            <a:avLst/>
          </a:prstGeom>
          <a:ln w="254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867" y="-172505"/>
            <a:ext cx="6096000" cy="3429000"/>
          </a:xfrm>
          <a:prstGeom prst="rect">
            <a:avLst/>
          </a:prstGeom>
        </p:spPr>
      </p:pic>
      <p:cxnSp>
        <p:nvCxnSpPr>
          <p:cNvPr id="16" name="Conector Reto 15"/>
          <p:cNvCxnSpPr/>
          <p:nvPr/>
        </p:nvCxnSpPr>
        <p:spPr>
          <a:xfrm flipH="1">
            <a:off x="3829050" y="1800225"/>
            <a:ext cx="3587218" cy="20574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/>
          <p:cNvCxnSpPr>
            <a:cxnSpLocks/>
          </p:cNvCxnSpPr>
          <p:nvPr/>
        </p:nvCxnSpPr>
        <p:spPr>
          <a:xfrm flipH="1">
            <a:off x="6453717" y="2121408"/>
            <a:ext cx="2031469" cy="246888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m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1597">
            <a:off x="3906871" y="1801521"/>
            <a:ext cx="2590191" cy="472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768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E13F75-064E-AA43-A097-99E9B17A9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Quinto Passo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FB2A36C-E049-8F4A-A936-B404341B54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Qual a melhor </a:t>
            </a:r>
            <a:r>
              <a:rPr lang="pt-BR" dirty="0" err="1"/>
              <a:t>insonação</a:t>
            </a:r>
            <a:r>
              <a:rPr lang="pt-BR" dirty="0"/>
              <a:t>?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450" y="2530442"/>
            <a:ext cx="8109099" cy="3646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455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AF39B8D-3941-2145-BAEE-325B29B83C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193" cy="6858454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CC711AFC-0B65-5C4F-9C5A-A494774C06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47889">
            <a:off x="5136636" y="2976158"/>
            <a:ext cx="1917918" cy="905683"/>
          </a:xfrm>
          <a:prstGeom prst="rect">
            <a:avLst/>
          </a:prstGeom>
        </p:spPr>
      </p:pic>
      <p:sp>
        <p:nvSpPr>
          <p:cNvPr id="8" name="Lágrima 7">
            <a:extLst>
              <a:ext uri="{FF2B5EF4-FFF2-40B4-BE49-F238E27FC236}">
                <a16:creationId xmlns:a16="http://schemas.microsoft.com/office/drawing/2014/main" id="{5D2F035F-4FC6-9F4F-9F4D-C7671246D142}"/>
              </a:ext>
            </a:extLst>
          </p:cNvPr>
          <p:cNvSpPr/>
          <p:nvPr/>
        </p:nvSpPr>
        <p:spPr>
          <a:xfrm rot="11404685">
            <a:off x="8128738" y="210991"/>
            <a:ext cx="3441046" cy="2710754"/>
          </a:xfrm>
          <a:prstGeom prst="teardrop">
            <a:avLst>
              <a:gd name="adj" fmla="val 12534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oi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91A5E7E5-F90F-E94F-8150-3748891DC338}"/>
              </a:ext>
            </a:extLst>
          </p:cNvPr>
          <p:cNvSpPr/>
          <p:nvPr/>
        </p:nvSpPr>
        <p:spPr>
          <a:xfrm>
            <a:off x="8992539" y="904648"/>
            <a:ext cx="145626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Oi</a:t>
            </a:r>
          </a:p>
        </p:txBody>
      </p:sp>
    </p:spTree>
    <p:extLst>
      <p:ext uri="{BB962C8B-B14F-4D97-AF65-F5344CB8AC3E}">
        <p14:creationId xmlns:p14="http://schemas.microsoft.com/office/powerpoint/2010/main" val="3241610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ilindro 3">
            <a:extLst>
              <a:ext uri="{FF2B5EF4-FFF2-40B4-BE49-F238E27FC236}">
                <a16:creationId xmlns:a16="http://schemas.microsoft.com/office/drawing/2014/main" id="{DF6236C3-AD6B-0040-9413-E9B9A7101D05}"/>
              </a:ext>
            </a:extLst>
          </p:cNvPr>
          <p:cNvSpPr/>
          <p:nvPr/>
        </p:nvSpPr>
        <p:spPr>
          <a:xfrm rot="5400000">
            <a:off x="2599532" y="3276865"/>
            <a:ext cx="1557866" cy="5299604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B3D4A9C7-04B7-6749-9C02-5A094B62AEE2}"/>
              </a:ext>
            </a:extLst>
          </p:cNvPr>
          <p:cNvCxnSpPr/>
          <p:nvPr/>
        </p:nvCxnSpPr>
        <p:spPr>
          <a:xfrm>
            <a:off x="110067" y="4338513"/>
            <a:ext cx="11836400" cy="0"/>
          </a:xfrm>
          <a:prstGeom prst="line">
            <a:avLst/>
          </a:prstGeom>
          <a:ln w="254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Agrupar 22">
            <a:extLst>
              <a:ext uri="{FF2B5EF4-FFF2-40B4-BE49-F238E27FC236}">
                <a16:creationId xmlns:a16="http://schemas.microsoft.com/office/drawing/2014/main" id="{3AF1BB85-7C9C-D34C-A9AC-A36EE143C0A1}"/>
              </a:ext>
            </a:extLst>
          </p:cNvPr>
          <p:cNvGrpSpPr/>
          <p:nvPr/>
        </p:nvGrpSpPr>
        <p:grpSpPr>
          <a:xfrm>
            <a:off x="406399" y="-1164819"/>
            <a:ext cx="5249333" cy="5249333"/>
            <a:chOff x="406399" y="-1164819"/>
            <a:chExt cx="5249333" cy="5249333"/>
          </a:xfrm>
        </p:grpSpPr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DC9955EB-941A-2F4A-AE39-4ABEADD7DD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406399" y="-1164819"/>
              <a:ext cx="5249333" cy="5249333"/>
            </a:xfrm>
            <a:prstGeom prst="rect">
              <a:avLst/>
            </a:prstGeom>
          </p:spPr>
        </p:pic>
        <p:pic>
          <p:nvPicPr>
            <p:cNvPr id="22" name="Imagem 21">
              <a:extLst>
                <a:ext uri="{FF2B5EF4-FFF2-40B4-BE49-F238E27FC236}">
                  <a16:creationId xmlns:a16="http://schemas.microsoft.com/office/drawing/2014/main" id="{3D6BF742-D61F-AE46-8F4C-7E9D7D0625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0665" y="2833562"/>
              <a:ext cx="1320800" cy="952500"/>
            </a:xfrm>
            <a:prstGeom prst="rect">
              <a:avLst/>
            </a:prstGeom>
          </p:spPr>
        </p:pic>
      </p:grpSp>
      <p:sp>
        <p:nvSpPr>
          <p:cNvPr id="24" name="Trapezoide 23">
            <a:extLst>
              <a:ext uri="{FF2B5EF4-FFF2-40B4-BE49-F238E27FC236}">
                <a16:creationId xmlns:a16="http://schemas.microsoft.com/office/drawing/2014/main" id="{EB587E74-C0C2-1F44-9C76-E7B4B0146AA4}"/>
              </a:ext>
            </a:extLst>
          </p:cNvPr>
          <p:cNvSpPr/>
          <p:nvPr/>
        </p:nvSpPr>
        <p:spPr>
          <a:xfrm>
            <a:off x="1566331" y="3769132"/>
            <a:ext cx="2929468" cy="3124855"/>
          </a:xfrm>
          <a:prstGeom prst="trapezoid">
            <a:avLst/>
          </a:prstGeom>
          <a:solidFill>
            <a:srgbClr val="00FDFF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Cilindro 24">
            <a:extLst>
              <a:ext uri="{FF2B5EF4-FFF2-40B4-BE49-F238E27FC236}">
                <a16:creationId xmlns:a16="http://schemas.microsoft.com/office/drawing/2014/main" id="{DDA8801E-2534-4240-AD11-89DD2F3D3690}"/>
              </a:ext>
            </a:extLst>
          </p:cNvPr>
          <p:cNvSpPr/>
          <p:nvPr/>
        </p:nvSpPr>
        <p:spPr>
          <a:xfrm>
            <a:off x="8517467" y="4592513"/>
            <a:ext cx="1236133" cy="2265487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6" name="Agrupar 25">
            <a:extLst>
              <a:ext uri="{FF2B5EF4-FFF2-40B4-BE49-F238E27FC236}">
                <a16:creationId xmlns:a16="http://schemas.microsoft.com/office/drawing/2014/main" id="{C92C65E3-DBAC-E641-A09C-BDC993E8E5F2}"/>
              </a:ext>
            </a:extLst>
          </p:cNvPr>
          <p:cNvGrpSpPr/>
          <p:nvPr/>
        </p:nvGrpSpPr>
        <p:grpSpPr>
          <a:xfrm>
            <a:off x="6460066" y="-1164820"/>
            <a:ext cx="5249333" cy="5249333"/>
            <a:chOff x="406399" y="-1164819"/>
            <a:chExt cx="5249333" cy="5249333"/>
          </a:xfrm>
        </p:grpSpPr>
        <p:pic>
          <p:nvPicPr>
            <p:cNvPr id="27" name="Imagem 26">
              <a:extLst>
                <a:ext uri="{FF2B5EF4-FFF2-40B4-BE49-F238E27FC236}">
                  <a16:creationId xmlns:a16="http://schemas.microsoft.com/office/drawing/2014/main" id="{60B44FED-A4B4-CC41-A8C5-BF9E6E3FC44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406399" y="-1164819"/>
              <a:ext cx="5249333" cy="5249333"/>
            </a:xfrm>
            <a:prstGeom prst="rect">
              <a:avLst/>
            </a:prstGeom>
          </p:spPr>
        </p:pic>
        <p:pic>
          <p:nvPicPr>
            <p:cNvPr id="28" name="Imagem 27">
              <a:extLst>
                <a:ext uri="{FF2B5EF4-FFF2-40B4-BE49-F238E27FC236}">
                  <a16:creationId xmlns:a16="http://schemas.microsoft.com/office/drawing/2014/main" id="{00709A0E-2863-D047-992B-836D654A8D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0665" y="2833562"/>
              <a:ext cx="1320800" cy="952500"/>
            </a:xfrm>
            <a:prstGeom prst="rect">
              <a:avLst/>
            </a:prstGeom>
          </p:spPr>
        </p:pic>
      </p:grpSp>
      <p:sp>
        <p:nvSpPr>
          <p:cNvPr id="29" name="Trapezoide 28">
            <a:extLst>
              <a:ext uri="{FF2B5EF4-FFF2-40B4-BE49-F238E27FC236}">
                <a16:creationId xmlns:a16="http://schemas.microsoft.com/office/drawing/2014/main" id="{18610A03-3B11-8E44-82BF-407E7D18FD16}"/>
              </a:ext>
            </a:extLst>
          </p:cNvPr>
          <p:cNvSpPr/>
          <p:nvPr/>
        </p:nvSpPr>
        <p:spPr>
          <a:xfrm>
            <a:off x="7619998" y="3819928"/>
            <a:ext cx="2929468" cy="3124855"/>
          </a:xfrm>
          <a:prstGeom prst="trapezoid">
            <a:avLst/>
          </a:prstGeom>
          <a:solidFill>
            <a:srgbClr val="00FDFF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0" name="Imagem 29">
            <a:extLst>
              <a:ext uri="{FF2B5EF4-FFF2-40B4-BE49-F238E27FC236}">
                <a16:creationId xmlns:a16="http://schemas.microsoft.com/office/drawing/2014/main" id="{6841BFDE-FD00-6F43-BB2C-12B3BF1A49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32" y="395731"/>
            <a:ext cx="4261557" cy="2556934"/>
          </a:xfrm>
          <a:prstGeom prst="rect">
            <a:avLst/>
          </a:prstGeom>
        </p:spPr>
      </p:pic>
      <p:pic>
        <p:nvPicPr>
          <p:cNvPr id="32" name="Imagem 31">
            <a:extLst>
              <a:ext uri="{FF2B5EF4-FFF2-40B4-BE49-F238E27FC236}">
                <a16:creationId xmlns:a16="http://schemas.microsoft.com/office/drawing/2014/main" id="{07E266DC-6176-9244-A216-D30D6D689C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466" y="243412"/>
            <a:ext cx="4088532" cy="3066399"/>
          </a:xfrm>
          <a:prstGeom prst="rect">
            <a:avLst/>
          </a:prstGeom>
        </p:spPr>
      </p:pic>
      <p:sp>
        <p:nvSpPr>
          <p:cNvPr id="33" name="Retângulo 32">
            <a:extLst>
              <a:ext uri="{FF2B5EF4-FFF2-40B4-BE49-F238E27FC236}">
                <a16:creationId xmlns:a16="http://schemas.microsoft.com/office/drawing/2014/main" id="{88D1DA79-B767-B244-8EC3-EA8C9E4BB167}"/>
              </a:ext>
            </a:extLst>
          </p:cNvPr>
          <p:cNvSpPr/>
          <p:nvPr/>
        </p:nvSpPr>
        <p:spPr>
          <a:xfrm>
            <a:off x="1260301" y="863673"/>
            <a:ext cx="3519818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Longitudinal:</a:t>
            </a:r>
          </a:p>
          <a:p>
            <a:pPr algn="ctr"/>
            <a:r>
              <a:rPr lang="pt-BR" sz="3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Transdutor e vaso no mesmo plano</a:t>
            </a:r>
            <a:endParaRPr lang="pt-BR" sz="3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3FAB71F7-159E-F04D-B9FB-B33E3F1F010E}"/>
              </a:ext>
            </a:extLst>
          </p:cNvPr>
          <p:cNvSpPr/>
          <p:nvPr/>
        </p:nvSpPr>
        <p:spPr>
          <a:xfrm>
            <a:off x="7324823" y="678815"/>
            <a:ext cx="351981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Transversal:</a:t>
            </a:r>
          </a:p>
          <a:p>
            <a:pPr algn="ctr"/>
            <a:r>
              <a:rPr lang="pt-BR" sz="3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Transdutor e vaso em planos</a:t>
            </a:r>
          </a:p>
          <a:p>
            <a:pPr algn="ctr"/>
            <a:r>
              <a:rPr lang="pt-BR" sz="3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perpendiculares</a:t>
            </a:r>
          </a:p>
        </p:txBody>
      </p:sp>
    </p:spTree>
    <p:extLst>
      <p:ext uri="{BB962C8B-B14F-4D97-AF65-F5344CB8AC3E}">
        <p14:creationId xmlns:p14="http://schemas.microsoft.com/office/powerpoint/2010/main" val="3991260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9" grpId="0" animBg="1"/>
      <p:bldP spid="33" grpId="0"/>
      <p:bldP spid="3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>
            <a:extLst>
              <a:ext uri="{FF2B5EF4-FFF2-40B4-BE49-F238E27FC236}">
                <a16:creationId xmlns:a16="http://schemas.microsoft.com/office/drawing/2014/main" id="{26352B0A-4002-E84A-ADB9-63637D0B98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956" y="247836"/>
            <a:ext cx="5626497" cy="3375898"/>
          </a:xfrm>
          <a:prstGeom prst="rect">
            <a:avLst/>
          </a:prstGeom>
        </p:spPr>
      </p:pic>
      <p:sp>
        <p:nvSpPr>
          <p:cNvPr id="4" name="Cilindro 3">
            <a:extLst>
              <a:ext uri="{FF2B5EF4-FFF2-40B4-BE49-F238E27FC236}">
                <a16:creationId xmlns:a16="http://schemas.microsoft.com/office/drawing/2014/main" id="{DF6236C3-AD6B-0040-9413-E9B9A7101D05}"/>
              </a:ext>
            </a:extLst>
          </p:cNvPr>
          <p:cNvSpPr/>
          <p:nvPr/>
        </p:nvSpPr>
        <p:spPr>
          <a:xfrm rot="5400000">
            <a:off x="5386125" y="490272"/>
            <a:ext cx="1557866" cy="1087279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DC9955EB-941A-2F4A-AE39-4ABEADD7DD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35466" y="-172505"/>
            <a:ext cx="5249333" cy="5249333"/>
          </a:xfrm>
          <a:prstGeom prst="rect">
            <a:avLst/>
          </a:prstGeom>
        </p:spPr>
      </p:pic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B3D4A9C7-04B7-6749-9C02-5A094B62AEE2}"/>
              </a:ext>
            </a:extLst>
          </p:cNvPr>
          <p:cNvCxnSpPr/>
          <p:nvPr/>
        </p:nvCxnSpPr>
        <p:spPr>
          <a:xfrm>
            <a:off x="135467" y="4792137"/>
            <a:ext cx="11836400" cy="0"/>
          </a:xfrm>
          <a:prstGeom prst="line">
            <a:avLst/>
          </a:prstGeom>
          <a:ln w="254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m 9">
            <a:extLst>
              <a:ext uri="{FF2B5EF4-FFF2-40B4-BE49-F238E27FC236}">
                <a16:creationId xmlns:a16="http://schemas.microsoft.com/office/drawing/2014/main" id="{FA0873D7-6439-034C-AB9F-0AB05DBA26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400" y="271456"/>
            <a:ext cx="5607053" cy="4205290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246E45FE-061B-2343-A44F-CC7624BF5C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407" y="1431562"/>
            <a:ext cx="2590191" cy="4726880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9D18D259-68B9-3E4A-B3DD-C4957FB34EB6}"/>
              </a:ext>
            </a:extLst>
          </p:cNvPr>
          <p:cNvSpPr/>
          <p:nvPr/>
        </p:nvSpPr>
        <p:spPr>
          <a:xfrm>
            <a:off x="6152755" y="1058622"/>
            <a:ext cx="5468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Longitudinal</a:t>
            </a:r>
            <a:endParaRPr lang="pt-BR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24B7DD7B-F560-B747-9BE6-DCF1274557EC}"/>
              </a:ext>
            </a:extLst>
          </p:cNvPr>
          <p:cNvSpPr/>
          <p:nvPr/>
        </p:nvSpPr>
        <p:spPr>
          <a:xfrm rot="1232000">
            <a:off x="1812168" y="1138912"/>
            <a:ext cx="4910667" cy="4969645"/>
          </a:xfrm>
          <a:prstGeom prst="rect">
            <a:avLst/>
          </a:prstGeom>
          <a:solidFill>
            <a:srgbClr val="FF40FF">
              <a:alpha val="3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FBCA296C-ED4A-F543-935A-7655B801DB09}"/>
              </a:ext>
            </a:extLst>
          </p:cNvPr>
          <p:cNvSpPr/>
          <p:nvPr/>
        </p:nvSpPr>
        <p:spPr>
          <a:xfrm>
            <a:off x="338667" y="0"/>
            <a:ext cx="5223931" cy="4893733"/>
          </a:xfrm>
          <a:prstGeom prst="rect">
            <a:avLst/>
          </a:prstGeom>
          <a:solidFill>
            <a:schemeClr val="bg2">
              <a:lumMod val="90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B99D70C8-AC72-F444-A0CA-6848F181F0E0}"/>
              </a:ext>
            </a:extLst>
          </p:cNvPr>
          <p:cNvSpPr/>
          <p:nvPr/>
        </p:nvSpPr>
        <p:spPr>
          <a:xfrm>
            <a:off x="575733" y="2812948"/>
            <a:ext cx="4555067" cy="3892653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2B33CCE5-C82D-004F-8975-8D7FCC1191CD}"/>
              </a:ext>
            </a:extLst>
          </p:cNvPr>
          <p:cNvSpPr/>
          <p:nvPr/>
        </p:nvSpPr>
        <p:spPr>
          <a:xfrm>
            <a:off x="6165058" y="2143346"/>
            <a:ext cx="56713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Em Plano (paralelo)</a:t>
            </a:r>
            <a:endParaRPr lang="pt-BR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02933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set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1" accel="50000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7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8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set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  <p:bldP spid="16" grpId="0" animBg="1"/>
          <p:bldP spid="17" grpId="0" animBg="1"/>
          <p:bldP spid="18" grpId="0" animBg="1"/>
          <p:bldP spid="1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set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1" ac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set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  <p:bldP spid="16" grpId="0" animBg="1"/>
          <p:bldP spid="17" grpId="0" animBg="1"/>
          <p:bldP spid="18" grpId="0" animBg="1"/>
          <p:bldP spid="19" grpId="0"/>
        </p:bldLst>
      </p:timing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>
            <a:extLst>
              <a:ext uri="{FF2B5EF4-FFF2-40B4-BE49-F238E27FC236}">
                <a16:creationId xmlns:a16="http://schemas.microsoft.com/office/drawing/2014/main" id="{26352B0A-4002-E84A-ADB9-63637D0B98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956" y="247836"/>
            <a:ext cx="5626497" cy="3375898"/>
          </a:xfrm>
          <a:prstGeom prst="rect">
            <a:avLst/>
          </a:prstGeom>
        </p:spPr>
      </p:pic>
      <p:sp>
        <p:nvSpPr>
          <p:cNvPr id="4" name="Cilindro 3">
            <a:extLst>
              <a:ext uri="{FF2B5EF4-FFF2-40B4-BE49-F238E27FC236}">
                <a16:creationId xmlns:a16="http://schemas.microsoft.com/office/drawing/2014/main" id="{DF6236C3-AD6B-0040-9413-E9B9A7101D05}"/>
              </a:ext>
            </a:extLst>
          </p:cNvPr>
          <p:cNvSpPr/>
          <p:nvPr/>
        </p:nvSpPr>
        <p:spPr>
          <a:xfrm rot="5400000">
            <a:off x="5386125" y="490272"/>
            <a:ext cx="1557866" cy="1087279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DC9955EB-941A-2F4A-AE39-4ABEADD7DD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35466" y="-172505"/>
            <a:ext cx="5249333" cy="5249333"/>
          </a:xfrm>
          <a:prstGeom prst="rect">
            <a:avLst/>
          </a:prstGeom>
        </p:spPr>
      </p:pic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B3D4A9C7-04B7-6749-9C02-5A094B62AEE2}"/>
              </a:ext>
            </a:extLst>
          </p:cNvPr>
          <p:cNvCxnSpPr/>
          <p:nvPr/>
        </p:nvCxnSpPr>
        <p:spPr>
          <a:xfrm>
            <a:off x="135467" y="4792137"/>
            <a:ext cx="11836400" cy="0"/>
          </a:xfrm>
          <a:prstGeom prst="line">
            <a:avLst/>
          </a:prstGeom>
          <a:ln w="254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m 11">
            <a:extLst>
              <a:ext uri="{FF2B5EF4-FFF2-40B4-BE49-F238E27FC236}">
                <a16:creationId xmlns:a16="http://schemas.microsoft.com/office/drawing/2014/main" id="{246E45FE-061B-2343-A44F-CC7624BF5C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60578">
            <a:off x="1465037" y="884993"/>
            <a:ext cx="2590191" cy="4726880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9D18D259-68B9-3E4A-B3DD-C4957FB34EB6}"/>
              </a:ext>
            </a:extLst>
          </p:cNvPr>
          <p:cNvSpPr/>
          <p:nvPr/>
        </p:nvSpPr>
        <p:spPr>
          <a:xfrm>
            <a:off x="6133311" y="417191"/>
            <a:ext cx="5468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Longitudinal</a:t>
            </a:r>
            <a:endParaRPr lang="pt-BR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FBCA296C-ED4A-F543-935A-7655B801DB09}"/>
              </a:ext>
            </a:extLst>
          </p:cNvPr>
          <p:cNvSpPr/>
          <p:nvPr/>
        </p:nvSpPr>
        <p:spPr>
          <a:xfrm>
            <a:off x="409462" y="5295"/>
            <a:ext cx="5223931" cy="4893733"/>
          </a:xfrm>
          <a:prstGeom prst="rect">
            <a:avLst/>
          </a:prstGeom>
          <a:solidFill>
            <a:schemeClr val="bg2">
              <a:lumMod val="90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B99D70C8-AC72-F444-A0CA-6848F181F0E0}"/>
              </a:ext>
            </a:extLst>
          </p:cNvPr>
          <p:cNvSpPr/>
          <p:nvPr/>
        </p:nvSpPr>
        <p:spPr>
          <a:xfrm>
            <a:off x="829732" y="2681571"/>
            <a:ext cx="4555067" cy="3892653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2B33CCE5-C82D-004F-8975-8D7FCC1191CD}"/>
              </a:ext>
            </a:extLst>
          </p:cNvPr>
          <p:cNvSpPr/>
          <p:nvPr/>
        </p:nvSpPr>
        <p:spPr>
          <a:xfrm>
            <a:off x="6165058" y="1906284"/>
            <a:ext cx="546814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Fora de Plano</a:t>
            </a:r>
          </a:p>
          <a:p>
            <a:pPr algn="ctr"/>
            <a:r>
              <a:rPr lang="pt-BR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(perpendicular)</a:t>
            </a:r>
          </a:p>
        </p:txBody>
      </p:sp>
      <p:cxnSp>
        <p:nvCxnSpPr>
          <p:cNvPr id="3" name="Conector Reto 2"/>
          <p:cNvCxnSpPr/>
          <p:nvPr/>
        </p:nvCxnSpPr>
        <p:spPr>
          <a:xfrm>
            <a:off x="2724912" y="247836"/>
            <a:ext cx="0" cy="5678832"/>
          </a:xfrm>
          <a:prstGeom prst="line">
            <a:avLst/>
          </a:prstGeom>
          <a:ln w="63500">
            <a:solidFill>
              <a:srgbClr val="FF4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096" y="247836"/>
            <a:ext cx="5060572" cy="3795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299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set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1" accel="50000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7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8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set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  <p:bldP spid="17" grpId="0" animBg="1"/>
          <p:bldP spid="18" grpId="0" animBg="1"/>
          <p:bldP spid="1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set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1" ac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set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  <p:bldP spid="17" grpId="0" animBg="1"/>
          <p:bldP spid="18" grpId="0" animBg="1"/>
          <p:bldP spid="19" grpId="0"/>
        </p:bldLst>
      </p:timing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m 23">
            <a:extLst>
              <a:ext uri="{FF2B5EF4-FFF2-40B4-BE49-F238E27FC236}">
                <a16:creationId xmlns:a16="http://schemas.microsoft.com/office/drawing/2014/main" id="{58CF444F-0FFC-A844-8828-53AA759675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982" y="602836"/>
            <a:ext cx="4313933" cy="323545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5C6C4464-6CF6-CD4C-AD67-7F3B8E006301}"/>
              </a:ext>
            </a:extLst>
          </p:cNvPr>
          <p:cNvSpPr/>
          <p:nvPr/>
        </p:nvSpPr>
        <p:spPr>
          <a:xfrm>
            <a:off x="1763706" y="4858928"/>
            <a:ext cx="1896533" cy="17350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DC9955EB-941A-2F4A-AE39-4ABEADD7DD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35466" y="-460366"/>
            <a:ext cx="5249333" cy="5249333"/>
          </a:xfrm>
          <a:prstGeom prst="rect">
            <a:avLst/>
          </a:prstGeom>
        </p:spPr>
      </p:pic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B3D4A9C7-04B7-6749-9C02-5A094B62AEE2}"/>
              </a:ext>
            </a:extLst>
          </p:cNvPr>
          <p:cNvCxnSpPr/>
          <p:nvPr/>
        </p:nvCxnSpPr>
        <p:spPr>
          <a:xfrm>
            <a:off x="135467" y="4588941"/>
            <a:ext cx="11836400" cy="0"/>
          </a:xfrm>
          <a:prstGeom prst="line">
            <a:avLst/>
          </a:prstGeom>
          <a:ln w="254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m 11">
            <a:extLst>
              <a:ext uri="{FF2B5EF4-FFF2-40B4-BE49-F238E27FC236}">
                <a16:creationId xmlns:a16="http://schemas.microsoft.com/office/drawing/2014/main" id="{246E45FE-061B-2343-A44F-CC7624BF5C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407" y="912224"/>
            <a:ext cx="2590191" cy="4726880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9D18D259-68B9-3E4A-B3DD-C4957FB34EB6}"/>
              </a:ext>
            </a:extLst>
          </p:cNvPr>
          <p:cNvSpPr/>
          <p:nvPr/>
        </p:nvSpPr>
        <p:spPr>
          <a:xfrm>
            <a:off x="6152755" y="1058622"/>
            <a:ext cx="5468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Transversal</a:t>
            </a:r>
            <a:endParaRPr lang="pt-BR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24B7DD7B-F560-B747-9BE6-DCF1274557EC}"/>
              </a:ext>
            </a:extLst>
          </p:cNvPr>
          <p:cNvSpPr/>
          <p:nvPr/>
        </p:nvSpPr>
        <p:spPr>
          <a:xfrm rot="1232000">
            <a:off x="1812168" y="1138912"/>
            <a:ext cx="4910667" cy="4969645"/>
          </a:xfrm>
          <a:prstGeom prst="rect">
            <a:avLst/>
          </a:prstGeom>
          <a:solidFill>
            <a:srgbClr val="FF40FF">
              <a:alpha val="3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FBCA296C-ED4A-F543-935A-7655B801DB09}"/>
              </a:ext>
            </a:extLst>
          </p:cNvPr>
          <p:cNvSpPr/>
          <p:nvPr/>
        </p:nvSpPr>
        <p:spPr>
          <a:xfrm>
            <a:off x="338667" y="0"/>
            <a:ext cx="5223931" cy="4893733"/>
          </a:xfrm>
          <a:prstGeom prst="rect">
            <a:avLst/>
          </a:prstGeom>
          <a:solidFill>
            <a:schemeClr val="bg2">
              <a:lumMod val="90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D575EA19-FF6C-6E48-984B-4D294DB367F2}"/>
              </a:ext>
            </a:extLst>
          </p:cNvPr>
          <p:cNvCxnSpPr>
            <a:cxnSpLocks/>
          </p:cNvCxnSpPr>
          <p:nvPr/>
        </p:nvCxnSpPr>
        <p:spPr>
          <a:xfrm>
            <a:off x="135465" y="5619592"/>
            <a:ext cx="6353353" cy="1"/>
          </a:xfrm>
          <a:prstGeom prst="line">
            <a:avLst/>
          </a:prstGeom>
          <a:ln w="3810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m 21">
            <a:extLst>
              <a:ext uri="{FF2B5EF4-FFF2-40B4-BE49-F238E27FC236}">
                <a16:creationId xmlns:a16="http://schemas.microsoft.com/office/drawing/2014/main" id="{C745A0DF-9D88-084B-8D5A-DE424511E6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445" y="330817"/>
            <a:ext cx="4867005" cy="3644846"/>
          </a:xfrm>
          <a:prstGeom prst="rect">
            <a:avLst/>
          </a:prstGeom>
        </p:spPr>
      </p:pic>
      <p:sp>
        <p:nvSpPr>
          <p:cNvPr id="19" name="Retângulo 18">
            <a:extLst>
              <a:ext uri="{FF2B5EF4-FFF2-40B4-BE49-F238E27FC236}">
                <a16:creationId xmlns:a16="http://schemas.microsoft.com/office/drawing/2014/main" id="{2B33CCE5-C82D-004F-8975-8D7FCC1191CD}"/>
              </a:ext>
            </a:extLst>
          </p:cNvPr>
          <p:cNvSpPr/>
          <p:nvPr/>
        </p:nvSpPr>
        <p:spPr>
          <a:xfrm>
            <a:off x="5974956" y="2164301"/>
            <a:ext cx="56713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Em Plano (paralelo)</a:t>
            </a:r>
            <a:endParaRPr lang="pt-BR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8987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set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1" accel="50000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7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8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set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  <p:bldP spid="16" grpId="0" animBg="1"/>
          <p:bldP spid="17" grpId="0" animBg="1"/>
          <p:bldP spid="1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set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1" ac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set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  <p:bldP spid="16" grpId="0" animBg="1"/>
          <p:bldP spid="17" grpId="0" animBg="1"/>
          <p:bldP spid="19" grpId="0"/>
        </p:bldLst>
      </p:timing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m 23">
            <a:extLst>
              <a:ext uri="{FF2B5EF4-FFF2-40B4-BE49-F238E27FC236}">
                <a16:creationId xmlns:a16="http://schemas.microsoft.com/office/drawing/2014/main" id="{58CF444F-0FFC-A844-8828-53AA759675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982" y="602836"/>
            <a:ext cx="4313933" cy="323545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5C6C4464-6CF6-CD4C-AD67-7F3B8E006301}"/>
              </a:ext>
            </a:extLst>
          </p:cNvPr>
          <p:cNvSpPr/>
          <p:nvPr/>
        </p:nvSpPr>
        <p:spPr>
          <a:xfrm>
            <a:off x="1763706" y="4858928"/>
            <a:ext cx="1896533" cy="17350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DC9955EB-941A-2F4A-AE39-4ABEADD7DD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35466" y="-460366"/>
            <a:ext cx="5249333" cy="5249333"/>
          </a:xfrm>
          <a:prstGeom prst="rect">
            <a:avLst/>
          </a:prstGeom>
        </p:spPr>
      </p:pic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B3D4A9C7-04B7-6749-9C02-5A094B62AEE2}"/>
              </a:ext>
            </a:extLst>
          </p:cNvPr>
          <p:cNvCxnSpPr/>
          <p:nvPr/>
        </p:nvCxnSpPr>
        <p:spPr>
          <a:xfrm>
            <a:off x="135467" y="4588941"/>
            <a:ext cx="11836400" cy="0"/>
          </a:xfrm>
          <a:prstGeom prst="line">
            <a:avLst/>
          </a:prstGeom>
          <a:ln w="254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m 11">
            <a:extLst>
              <a:ext uri="{FF2B5EF4-FFF2-40B4-BE49-F238E27FC236}">
                <a16:creationId xmlns:a16="http://schemas.microsoft.com/office/drawing/2014/main" id="{246E45FE-061B-2343-A44F-CC7624BF5C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05763">
            <a:off x="1434067" y="312286"/>
            <a:ext cx="2590191" cy="4726880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9D18D259-68B9-3E4A-B3DD-C4957FB34EB6}"/>
              </a:ext>
            </a:extLst>
          </p:cNvPr>
          <p:cNvSpPr/>
          <p:nvPr/>
        </p:nvSpPr>
        <p:spPr>
          <a:xfrm>
            <a:off x="6152755" y="1058622"/>
            <a:ext cx="5468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Transversal</a:t>
            </a:r>
            <a:endParaRPr lang="pt-BR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FBCA296C-ED4A-F543-935A-7655B801DB09}"/>
              </a:ext>
            </a:extLst>
          </p:cNvPr>
          <p:cNvSpPr/>
          <p:nvPr/>
        </p:nvSpPr>
        <p:spPr>
          <a:xfrm>
            <a:off x="82192" y="81574"/>
            <a:ext cx="5223931" cy="4893733"/>
          </a:xfrm>
          <a:prstGeom prst="rect">
            <a:avLst/>
          </a:prstGeom>
          <a:solidFill>
            <a:schemeClr val="bg2">
              <a:lumMod val="90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D575EA19-FF6C-6E48-984B-4D294DB367F2}"/>
              </a:ext>
            </a:extLst>
          </p:cNvPr>
          <p:cNvCxnSpPr>
            <a:cxnSpLocks/>
          </p:cNvCxnSpPr>
          <p:nvPr/>
        </p:nvCxnSpPr>
        <p:spPr>
          <a:xfrm>
            <a:off x="135465" y="5619592"/>
            <a:ext cx="6353353" cy="1"/>
          </a:xfrm>
          <a:prstGeom prst="line">
            <a:avLst/>
          </a:prstGeom>
          <a:ln w="38100">
            <a:solidFill>
              <a:schemeClr val="accent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tângulo 18">
            <a:extLst>
              <a:ext uri="{FF2B5EF4-FFF2-40B4-BE49-F238E27FC236}">
                <a16:creationId xmlns:a16="http://schemas.microsoft.com/office/drawing/2014/main" id="{2B33CCE5-C82D-004F-8975-8D7FCC1191CD}"/>
              </a:ext>
            </a:extLst>
          </p:cNvPr>
          <p:cNvSpPr/>
          <p:nvPr/>
        </p:nvSpPr>
        <p:spPr>
          <a:xfrm>
            <a:off x="5974956" y="2164301"/>
            <a:ext cx="567134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Fora de Plano (perpendicular)</a:t>
            </a:r>
            <a:endParaRPr lang="pt-BR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179" y="602836"/>
            <a:ext cx="4201538" cy="3151154"/>
          </a:xfrm>
          <a:prstGeom prst="rect">
            <a:avLst/>
          </a:prstGeom>
        </p:spPr>
      </p:pic>
      <p:cxnSp>
        <p:nvCxnSpPr>
          <p:cNvPr id="18" name="Conector Reto 17"/>
          <p:cNvCxnSpPr/>
          <p:nvPr/>
        </p:nvCxnSpPr>
        <p:spPr>
          <a:xfrm>
            <a:off x="2724912" y="247836"/>
            <a:ext cx="0" cy="5678832"/>
          </a:xfrm>
          <a:prstGeom prst="line">
            <a:avLst/>
          </a:prstGeom>
          <a:ln w="63500">
            <a:solidFill>
              <a:srgbClr val="FF4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3439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set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1" accel="50000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7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8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set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  <p:bldP spid="17" grpId="0" animBg="1"/>
          <p:bldP spid="1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set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1" ac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  <p:subTnLst>
                                        <p:set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  <p:bldP spid="17" grpId="0" animBg="1"/>
          <p:bldP spid="19" grpId="0"/>
        </p:bldLst>
      </p:timing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833" y="507349"/>
            <a:ext cx="4552320" cy="341424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28"/>
          <a:stretch/>
        </p:blipFill>
        <p:spPr>
          <a:xfrm>
            <a:off x="6057703" y="3480336"/>
            <a:ext cx="4311593" cy="3414240"/>
          </a:xfrm>
          <a:prstGeom prst="rect">
            <a:avLst/>
          </a:prstGeom>
        </p:spPr>
      </p:pic>
      <p:pic>
        <p:nvPicPr>
          <p:cNvPr id="5" name="Imagem 4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818" y="3443760"/>
            <a:ext cx="4436496" cy="3414240"/>
          </a:xfrm>
          <a:prstGeom prst="rect">
            <a:avLst/>
          </a:prstGeom>
        </p:spPr>
      </p:pic>
      <p:pic>
        <p:nvPicPr>
          <p:cNvPr id="2" name="Imagem 1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856" y="507349"/>
            <a:ext cx="4436496" cy="341424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869947" y="138017"/>
            <a:ext cx="2975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Fora de plano (perpendicular)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301893" y="4614672"/>
            <a:ext cx="1170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Transversa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301893" y="2029803"/>
            <a:ext cx="1346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Longitudinal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7534736" y="119729"/>
            <a:ext cx="2007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Em plano (paralela)</a:t>
            </a:r>
          </a:p>
        </p:txBody>
      </p:sp>
    </p:spTree>
    <p:extLst>
      <p:ext uri="{BB962C8B-B14F-4D97-AF65-F5344CB8AC3E}">
        <p14:creationId xmlns:p14="http://schemas.microsoft.com/office/powerpoint/2010/main" val="29342782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645152" y="493776"/>
            <a:ext cx="682142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0" dirty="0"/>
              <a:t>E a oblíqua?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53"/>
          <a:stretch/>
        </p:blipFill>
        <p:spPr>
          <a:xfrm>
            <a:off x="-1" y="393700"/>
            <a:ext cx="3757613" cy="646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768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EE208E0-87BC-CE41-8D49-319CAF780F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267" y="1026557"/>
            <a:ext cx="12208933" cy="5831443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A72E7CB5-2F41-3947-AAD7-239DD4FE082D}"/>
              </a:ext>
            </a:extLst>
          </p:cNvPr>
          <p:cNvSpPr/>
          <p:nvPr/>
        </p:nvSpPr>
        <p:spPr>
          <a:xfrm>
            <a:off x="299228" y="579180"/>
            <a:ext cx="564994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6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 agora doutor?</a:t>
            </a:r>
          </a:p>
        </p:txBody>
      </p:sp>
    </p:spTree>
    <p:extLst>
      <p:ext uri="{BB962C8B-B14F-4D97-AF65-F5344CB8AC3E}">
        <p14:creationId xmlns:p14="http://schemas.microsoft.com/office/powerpoint/2010/main" val="20295547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326" y="1871663"/>
            <a:ext cx="6648449" cy="4986337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2E13F75-064E-AA43-A097-99E9B17A9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Sexto Passo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FB2A36C-E049-8F4A-A936-B404341B5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864" y="1690688"/>
            <a:ext cx="10515600" cy="4351338"/>
          </a:xfrm>
        </p:spPr>
        <p:txBody>
          <a:bodyPr/>
          <a:lstStyle/>
          <a:p>
            <a:r>
              <a:rPr lang="pt-BR" dirty="0"/>
              <a:t>E quando não dá certo?</a:t>
            </a:r>
          </a:p>
          <a:p>
            <a:pPr marL="0" indent="0">
              <a:buNone/>
            </a:pPr>
            <a:endParaRPr lang="pt-BR" dirty="0"/>
          </a:p>
          <a:p>
            <a:pPr>
              <a:buFontTx/>
              <a:buChar char="-"/>
            </a:pPr>
            <a:r>
              <a:rPr lang="pt-BR" dirty="0"/>
              <a:t>Puncionei e não vi a agulha na tela</a:t>
            </a:r>
          </a:p>
          <a:p>
            <a:pPr>
              <a:buFontTx/>
              <a:buChar char="-"/>
            </a:pPr>
            <a:r>
              <a:rPr lang="pt-BR" dirty="0"/>
              <a:t>Fui puncionar e perdi a imagem do vaso</a:t>
            </a:r>
          </a:p>
          <a:p>
            <a:pPr>
              <a:buFontTx/>
              <a:buChar char="-"/>
            </a:pPr>
            <a:r>
              <a:rPr lang="pt-BR" dirty="0"/>
              <a:t>Parecia que estava tudo certo mas não foi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sz="4000" b="1" dirty="0"/>
              <a:t>Como reposicionar?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679713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7139712" y="511091"/>
            <a:ext cx="4336521" cy="5448524"/>
            <a:chOff x="135467" y="-201548"/>
            <a:chExt cx="6108171" cy="6858441"/>
          </a:xfrm>
        </p:grpSpPr>
        <p:sp>
          <p:nvSpPr>
            <p:cNvPr id="4" name="Cilindro 3">
              <a:extLst>
                <a:ext uri="{FF2B5EF4-FFF2-40B4-BE49-F238E27FC236}">
                  <a16:creationId xmlns:a16="http://schemas.microsoft.com/office/drawing/2014/main" id="{DF6236C3-AD6B-0040-9413-E9B9A7101D05}"/>
                </a:ext>
              </a:extLst>
            </p:cNvPr>
            <p:cNvSpPr/>
            <p:nvPr/>
          </p:nvSpPr>
          <p:spPr>
            <a:xfrm rot="5400000">
              <a:off x="1981200" y="3549892"/>
              <a:ext cx="1557866" cy="4656136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DC9955EB-941A-2F4A-AE39-4ABEADD7DD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35467" y="-201548"/>
              <a:ext cx="5249333" cy="5249333"/>
            </a:xfrm>
            <a:prstGeom prst="rect">
              <a:avLst/>
            </a:prstGeom>
          </p:spPr>
        </p:pic>
        <p:cxnSp>
          <p:nvCxnSpPr>
            <p:cNvPr id="8" name="Conector Reto 7">
              <a:extLst>
                <a:ext uri="{FF2B5EF4-FFF2-40B4-BE49-F238E27FC236}">
                  <a16:creationId xmlns:a16="http://schemas.microsoft.com/office/drawing/2014/main" id="{B3D4A9C7-04B7-6749-9C02-5A094B62AEE2}"/>
                </a:ext>
              </a:extLst>
            </p:cNvPr>
            <p:cNvCxnSpPr>
              <a:cxnSpLocks/>
            </p:cNvCxnSpPr>
            <p:nvPr/>
          </p:nvCxnSpPr>
          <p:spPr>
            <a:xfrm>
              <a:off x="135467" y="4792137"/>
              <a:ext cx="6108171" cy="0"/>
            </a:xfrm>
            <a:prstGeom prst="line">
              <a:avLst/>
            </a:prstGeom>
            <a:ln w="254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Imagem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91597">
              <a:off x="3206782" y="1907302"/>
              <a:ext cx="2590191" cy="4726880"/>
            </a:xfrm>
            <a:prstGeom prst="rect">
              <a:avLst/>
            </a:prstGeom>
          </p:spPr>
        </p:pic>
      </p:grpSp>
      <p:sp>
        <p:nvSpPr>
          <p:cNvPr id="9" name="Retângulo 8"/>
          <p:cNvSpPr/>
          <p:nvPr/>
        </p:nvSpPr>
        <p:spPr>
          <a:xfrm>
            <a:off x="672565" y="511091"/>
            <a:ext cx="60674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/>
              <a:t>Puncionei e não vi a agulha na tela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672565" y="1879882"/>
            <a:ext cx="6342598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pt-BR" sz="2800" dirty="0"/>
              <a:t>Se estiver vendo bem o vaso, não mexa a mão do transdutor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pt-BR" sz="2800" b="1" dirty="0"/>
              <a:t>Observe o ângulo do transdutor em relação à pele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pt-BR" sz="2800" dirty="0"/>
              <a:t>Retorne a agulha em direção à superfície sem tirar da pele e a redirecione buscando encontrar o plano do transdutor</a:t>
            </a:r>
          </a:p>
        </p:txBody>
      </p:sp>
    </p:spTree>
    <p:extLst>
      <p:ext uri="{BB962C8B-B14F-4D97-AF65-F5344CB8AC3E}">
        <p14:creationId xmlns:p14="http://schemas.microsoft.com/office/powerpoint/2010/main" val="3310484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873946" y="515422"/>
            <a:ext cx="69486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/>
              <a:t>Fui puncionar e perdi a imagem do vaso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4572000" y="1522753"/>
            <a:ext cx="7086599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pt-BR" sz="2800" dirty="0"/>
              <a:t>Movimente a mão do transdutor até voltar a ver bem o vaso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pt-BR" sz="2800" b="1" dirty="0"/>
              <a:t>Observe o ângulo do transdutor em relação à pele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pt-BR" sz="2800" b="1" dirty="0"/>
              <a:t>Mantenha a mão do transdutor imóvel – certifique-se de que a mão está bem apoiada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pt-BR" sz="2800" dirty="0"/>
              <a:t>Retorne a agulha em direção à superfície sem tirar da pele e a redirecione buscando encontrar o plano do transdutor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91" y="2455588"/>
            <a:ext cx="4051300" cy="299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2961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873946" y="515422"/>
            <a:ext cx="72623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dirty="0"/>
              <a:t>Parecia que estava tudo certo mas não foi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46" y="1458468"/>
            <a:ext cx="6398768" cy="4799076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7516368" y="3035808"/>
            <a:ext cx="41597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/>
              <a:t>Reposicionar a agulha!</a:t>
            </a:r>
          </a:p>
          <a:p>
            <a:endParaRPr lang="pt-BR" sz="2400" dirty="0"/>
          </a:p>
          <a:p>
            <a:r>
              <a:rPr lang="pt-BR" sz="2400" dirty="0"/>
              <a:t>Não mexa a mão do transdutor!</a:t>
            </a:r>
          </a:p>
        </p:txBody>
      </p:sp>
    </p:spTree>
    <p:extLst>
      <p:ext uri="{BB962C8B-B14F-4D97-AF65-F5344CB8AC3E}">
        <p14:creationId xmlns:p14="http://schemas.microsoft.com/office/powerpoint/2010/main" val="15796623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439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6892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0976" y="0"/>
            <a:ext cx="13142976" cy="68580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4072827" y="2490834"/>
            <a:ext cx="484974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600" dirty="0"/>
              <a:t>Obrigada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5013579" y="5864096"/>
            <a:ext cx="7019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err="1">
                <a:solidFill>
                  <a:schemeClr val="bg1"/>
                </a:solidFill>
              </a:rPr>
              <a:t>juliana.puggina@institutocircular.com.br</a:t>
            </a:r>
            <a:endParaRPr lang="pt-BR" sz="3200" dirty="0">
              <a:solidFill>
                <a:schemeClr val="bg1"/>
              </a:solidFill>
            </a:endParaRPr>
          </a:p>
        </p:txBody>
      </p:sp>
      <p:pic>
        <p:nvPicPr>
          <p:cNvPr id="7" name="Picture 6" descr="A picture containing black, drawing&#10;&#10;Description automatically generated">
            <a:extLst>
              <a:ext uri="{FF2B5EF4-FFF2-40B4-BE49-F238E27FC236}">
                <a16:creationId xmlns:a16="http://schemas.microsoft.com/office/drawing/2014/main" id="{3C37E6F0-174C-ED43-9067-EB0782B244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5600" y="808672"/>
            <a:ext cx="2537904" cy="253790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9B4F1CC-7D99-BB42-AFCB-1463DEC370A8}"/>
              </a:ext>
            </a:extLst>
          </p:cNvPr>
          <p:cNvSpPr txBox="1"/>
          <p:nvPr/>
        </p:nvSpPr>
        <p:spPr>
          <a:xfrm>
            <a:off x="9495600" y="100786"/>
            <a:ext cx="2450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Acesse</a:t>
            </a:r>
            <a:r>
              <a:rPr lang="en-US" sz="2000" dirty="0"/>
              <a:t> </a:t>
            </a:r>
            <a:r>
              <a:rPr lang="en-US" sz="2000" dirty="0" err="1"/>
              <a:t>essa</a:t>
            </a:r>
            <a:r>
              <a:rPr lang="en-US" sz="2000" dirty="0"/>
              <a:t> aula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íntegra</a:t>
            </a:r>
            <a:r>
              <a:rPr lang="en-US" sz="2000" dirty="0"/>
              <a:t> </a:t>
            </a:r>
            <a:r>
              <a:rPr lang="en-US" sz="2000" dirty="0" err="1"/>
              <a:t>pelo</a:t>
            </a:r>
            <a:r>
              <a:rPr lang="en-US" sz="2000" dirty="0"/>
              <a:t> QR CODE</a:t>
            </a:r>
          </a:p>
        </p:txBody>
      </p:sp>
    </p:spTree>
    <p:extLst>
      <p:ext uri="{BB962C8B-B14F-4D97-AF65-F5344CB8AC3E}">
        <p14:creationId xmlns:p14="http://schemas.microsoft.com/office/powerpoint/2010/main" val="2449910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125" y="2143125"/>
            <a:ext cx="4714875" cy="4714875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2B74DD46-AD12-7444-B933-F918A8468B37}"/>
              </a:ext>
            </a:extLst>
          </p:cNvPr>
          <p:cNvSpPr txBox="1"/>
          <p:nvPr/>
        </p:nvSpPr>
        <p:spPr>
          <a:xfrm>
            <a:off x="647301" y="400051"/>
            <a:ext cx="11154174" cy="5196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800" dirty="0"/>
              <a:t>Passos para o sucesso:</a:t>
            </a:r>
          </a:p>
          <a:p>
            <a:pPr>
              <a:lnSpc>
                <a:spcPct val="150000"/>
              </a:lnSpc>
            </a:pPr>
            <a:endParaRPr lang="pt-BR" sz="2800" dirty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pt-BR" sz="2800" dirty="0"/>
              <a:t>Como configurar o ultrassom?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pt-BR" sz="2800" dirty="0"/>
              <a:t>Qual transdutor escolher?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pt-BR" sz="2800" dirty="0"/>
              <a:t>Qual o melhor material de punção?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pt-BR" sz="2800" dirty="0"/>
              <a:t>Qual a forma mais confortável para puncionar?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pt-BR" sz="2800" dirty="0"/>
              <a:t>Qual a melhor </a:t>
            </a:r>
            <a:r>
              <a:rPr lang="pt-BR" sz="2800" dirty="0" err="1"/>
              <a:t>insonação</a:t>
            </a:r>
            <a:r>
              <a:rPr lang="pt-BR" sz="2800" dirty="0"/>
              <a:t>?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pt-BR" sz="2800" dirty="0"/>
              <a:t>O que fazer quando não está dando certo?</a:t>
            </a:r>
          </a:p>
        </p:txBody>
      </p:sp>
    </p:spTree>
    <p:extLst>
      <p:ext uri="{BB962C8B-B14F-4D97-AF65-F5344CB8AC3E}">
        <p14:creationId xmlns:p14="http://schemas.microsoft.com/office/powerpoint/2010/main" val="2250619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E13F75-064E-AA43-A097-99E9B17A9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Primeiro Passo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E84C72ED-D20C-0A4E-9BE5-A87FD8719D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026" y="389467"/>
            <a:ext cx="6468533" cy="6468533"/>
          </a:xfrm>
          <a:prstGeom prst="rect">
            <a:avLst/>
          </a:pr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FB2A36C-E049-8F4A-A936-B404341B5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334" y="1763185"/>
            <a:ext cx="10515600" cy="4351338"/>
          </a:xfrm>
        </p:spPr>
        <p:txBody>
          <a:bodyPr/>
          <a:lstStyle/>
          <a:p>
            <a:r>
              <a:rPr lang="pt-BR" dirty="0"/>
              <a:t>Como configurar o ultrassom?</a:t>
            </a:r>
          </a:p>
          <a:p>
            <a:pPr marL="0" indent="0">
              <a:buNone/>
            </a:pPr>
            <a:endParaRPr lang="pt-BR" dirty="0"/>
          </a:p>
          <a:p>
            <a:pPr>
              <a:buFontTx/>
              <a:buChar char="-"/>
            </a:pPr>
            <a:r>
              <a:rPr lang="pt-BR" dirty="0"/>
              <a:t>Ligar</a:t>
            </a:r>
          </a:p>
          <a:p>
            <a:pPr>
              <a:buFontTx/>
              <a:buChar char="-"/>
            </a:pPr>
            <a:r>
              <a:rPr lang="pt-BR" dirty="0"/>
              <a:t>Escolher o </a:t>
            </a:r>
            <a:r>
              <a:rPr lang="pt-BR" dirty="0" err="1"/>
              <a:t>preset</a:t>
            </a:r>
            <a:r>
              <a:rPr lang="pt-BR" dirty="0"/>
              <a:t> (Vascular, venoso, arterial)</a:t>
            </a:r>
          </a:p>
          <a:p>
            <a:pPr>
              <a:buFontTx/>
              <a:buChar char="-"/>
            </a:pPr>
            <a:r>
              <a:rPr lang="pt-BR" dirty="0"/>
              <a:t>Deixar em modo </a:t>
            </a:r>
            <a:r>
              <a:rPr lang="pt-BR" dirty="0" err="1"/>
              <a:t>B</a:t>
            </a:r>
            <a:r>
              <a:rPr lang="pt-BR" dirty="0"/>
              <a:t> (2D)</a:t>
            </a:r>
          </a:p>
          <a:p>
            <a:pPr marL="0" indent="0">
              <a:buNone/>
            </a:pPr>
            <a:r>
              <a:rPr lang="pt-BR" dirty="0"/>
              <a:t>- Escolher o transdutor</a:t>
            </a:r>
          </a:p>
        </p:txBody>
      </p:sp>
    </p:spTree>
    <p:extLst>
      <p:ext uri="{BB962C8B-B14F-4D97-AF65-F5344CB8AC3E}">
        <p14:creationId xmlns:p14="http://schemas.microsoft.com/office/powerpoint/2010/main" val="1531377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E13F75-064E-AA43-A097-99E9B17A9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Segundo Passo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FB2A36C-E049-8F4A-A936-B404341B54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Qual transdutor vou usar?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E079D32-9B8B-F845-ADF3-6489C5C19F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194" y="2325687"/>
            <a:ext cx="7681401" cy="4329113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2AD14D36-22BA-2E41-8BB2-34D3BB227B7C}"/>
              </a:ext>
            </a:extLst>
          </p:cNvPr>
          <p:cNvSpPr txBox="1"/>
          <p:nvPr/>
        </p:nvSpPr>
        <p:spPr>
          <a:xfrm>
            <a:off x="1840328" y="2699480"/>
            <a:ext cx="7806267" cy="2477601"/>
          </a:xfrm>
          <a:prstGeom prst="rect">
            <a:avLst/>
          </a:prstGeom>
          <a:solidFill>
            <a:schemeClr val="bg1">
              <a:alpha val="4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15500" b="1" dirty="0"/>
              <a:t>Depende</a:t>
            </a:r>
          </a:p>
        </p:txBody>
      </p:sp>
    </p:spTree>
    <p:extLst>
      <p:ext uri="{BB962C8B-B14F-4D97-AF65-F5344CB8AC3E}">
        <p14:creationId xmlns:p14="http://schemas.microsoft.com/office/powerpoint/2010/main" val="173050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FB2A36C-E049-8F4A-A936-B404341B5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9637" y="439738"/>
            <a:ext cx="10515600" cy="703263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pt-BR" sz="3600" b="1" dirty="0"/>
              <a:t>Baixa frequência                    </a:t>
            </a:r>
            <a:r>
              <a:rPr lang="pt-BR" sz="3600" b="1" dirty="0" err="1"/>
              <a:t>x</a:t>
            </a:r>
            <a:r>
              <a:rPr lang="pt-BR" sz="3600" b="1" dirty="0"/>
              <a:t>                      Alta frequência</a:t>
            </a:r>
          </a:p>
          <a:p>
            <a:pPr marL="0" indent="0">
              <a:buNone/>
            </a:pPr>
            <a:endParaRPr lang="pt-BR" sz="3600" b="1" dirty="0"/>
          </a:p>
          <a:p>
            <a:pPr marL="0" indent="0">
              <a:buNone/>
            </a:pPr>
            <a:endParaRPr lang="pt-BR" sz="3600" b="1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37" y="1788324"/>
            <a:ext cx="2419351" cy="2524125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720263" y="1788324"/>
            <a:ext cx="2471737" cy="2471737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792" y="1721648"/>
            <a:ext cx="3384551" cy="2538413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48" t="47322" b="11734"/>
          <a:stretch/>
        </p:blipFill>
        <p:spPr>
          <a:xfrm>
            <a:off x="3185714" y="2400305"/>
            <a:ext cx="2597941" cy="1528761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909637" y="5086520"/>
            <a:ext cx="48740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pt-BR" sz="2400" dirty="0"/>
              <a:t>Maior penetração - abdome e tórax</a:t>
            </a:r>
          </a:p>
          <a:p>
            <a:pPr marL="285750" indent="-285750">
              <a:buFontTx/>
              <a:buChar char="-"/>
            </a:pPr>
            <a:r>
              <a:rPr lang="pt-BR" sz="2400" dirty="0"/>
              <a:t>Menor resolução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6731793" y="5086519"/>
            <a:ext cx="5312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pt-BR" sz="2400" dirty="0"/>
              <a:t>Menor penetração – Membros, pescoço, subcutâneo</a:t>
            </a:r>
          </a:p>
          <a:p>
            <a:pPr marL="285750" indent="-285750">
              <a:buFontTx/>
              <a:buChar char="-"/>
            </a:pPr>
            <a:r>
              <a:rPr lang="pt-BR" sz="2400" dirty="0"/>
              <a:t>Maior resolução</a:t>
            </a:r>
          </a:p>
        </p:txBody>
      </p:sp>
      <p:sp>
        <p:nvSpPr>
          <p:cNvPr id="18" name="Oval 17"/>
          <p:cNvSpPr/>
          <p:nvPr/>
        </p:nvSpPr>
        <p:spPr>
          <a:xfrm>
            <a:off x="9720263" y="1788323"/>
            <a:ext cx="2429667" cy="2545561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8109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E13F75-064E-AA43-A097-99E9B17A9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Terceiro Passo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FB2A36C-E049-8F4A-A936-B404341B54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Qual material de punção vou usar?</a:t>
            </a:r>
          </a:p>
          <a:p>
            <a:endParaRPr lang="pt-BR" dirty="0"/>
          </a:p>
          <a:p>
            <a:pPr marL="0" indent="0">
              <a:buNone/>
            </a:pPr>
            <a:r>
              <a:rPr lang="pt-BR" dirty="0"/>
              <a:t>Agulha: </a:t>
            </a:r>
          </a:p>
          <a:p>
            <a:pPr marL="0" indent="0">
              <a:buNone/>
            </a:pPr>
            <a:r>
              <a:rPr lang="pt-BR" dirty="0"/>
              <a:t>- Comprimento adequado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1D9A977-946D-5644-868F-CFD125D772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346" y="0"/>
            <a:ext cx="3757982" cy="685800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B5E2EBC3-0DF2-C04A-81FA-4B462C39D6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3623" y="4097890"/>
            <a:ext cx="3295650" cy="2419591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9A94D3C2-8154-CE4D-A904-A705D5DB75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623" y="46206"/>
            <a:ext cx="8950855" cy="676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330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E13F75-064E-AA43-A097-99E9B17A9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Terceiro Passo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FB2A36C-E049-8F4A-A936-B404341B5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592" y="1862201"/>
            <a:ext cx="10515600" cy="4351338"/>
          </a:xfrm>
        </p:spPr>
        <p:txBody>
          <a:bodyPr/>
          <a:lstStyle/>
          <a:p>
            <a:r>
              <a:rPr lang="pt-BR" dirty="0"/>
              <a:t>Qual material de punção vou usar?</a:t>
            </a:r>
          </a:p>
          <a:p>
            <a:endParaRPr lang="pt-BR" dirty="0"/>
          </a:p>
          <a:p>
            <a:pPr marL="0" indent="0">
              <a:buNone/>
            </a:pPr>
            <a:r>
              <a:rPr lang="pt-BR" dirty="0"/>
              <a:t>Capa plástica estéril para o transdutor: </a:t>
            </a:r>
          </a:p>
          <a:p>
            <a:pPr>
              <a:buFontTx/>
              <a:buChar char="-"/>
            </a:pPr>
            <a:r>
              <a:rPr lang="pt-BR" dirty="0"/>
              <a:t>Kit próprio</a:t>
            </a:r>
          </a:p>
          <a:p>
            <a:pPr>
              <a:buFontTx/>
              <a:buChar char="-"/>
            </a:pPr>
            <a:r>
              <a:rPr lang="pt-BR" dirty="0"/>
              <a:t>Capa para </a:t>
            </a:r>
            <a:r>
              <a:rPr lang="pt-BR" dirty="0" err="1"/>
              <a:t>videolaparoscopia</a:t>
            </a:r>
            <a:endParaRPr lang="pt-BR" dirty="0"/>
          </a:p>
          <a:p>
            <a:pPr>
              <a:buFontTx/>
              <a:buChar char="-"/>
            </a:pPr>
            <a:endParaRPr lang="pt-BR" dirty="0"/>
          </a:p>
          <a:p>
            <a:pPr>
              <a:buFontTx/>
              <a:buChar char="-"/>
            </a:pPr>
            <a:r>
              <a:rPr lang="pt-BR" dirty="0"/>
              <a:t>Colocação do gel de contato no transdutor abaixo da capa (evitar bolhas!)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704" y="365125"/>
            <a:ext cx="5565648" cy="430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13705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1185</TotalTime>
  <Words>590</Words>
  <Application>Microsoft Macintosh PowerPoint</Application>
  <PresentationFormat>Widescreen</PresentationFormat>
  <Paragraphs>138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Calibri</vt:lpstr>
      <vt:lpstr>Calibri Light</vt:lpstr>
      <vt:lpstr>Tema do Office</vt:lpstr>
      <vt:lpstr>PowerPoint Presentation</vt:lpstr>
      <vt:lpstr>PowerPoint Presentation</vt:lpstr>
      <vt:lpstr>PowerPoint Presentation</vt:lpstr>
      <vt:lpstr>PowerPoint Presentation</vt:lpstr>
      <vt:lpstr>Primeiro Passo</vt:lpstr>
      <vt:lpstr>Segundo Passo</vt:lpstr>
      <vt:lpstr>PowerPoint Presentation</vt:lpstr>
      <vt:lpstr>Terceiro Passo</vt:lpstr>
      <vt:lpstr>Terceiro Passo</vt:lpstr>
      <vt:lpstr>Quarto Passo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Quinto Passo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Sexto Passo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Juliana Puggina</dc:creator>
  <cp:lastModifiedBy>Juliana Puggina</cp:lastModifiedBy>
  <cp:revision>42</cp:revision>
  <dcterms:created xsi:type="dcterms:W3CDTF">2017-11-19T15:53:10Z</dcterms:created>
  <dcterms:modified xsi:type="dcterms:W3CDTF">2019-11-29T02:45:00Z</dcterms:modified>
</cp:coreProperties>
</file>